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3" r:id="rId2"/>
  </p:sldIdLst>
  <p:sldSz cx="36576000" cy="27432000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5200" b="1" kern="1200">
        <a:solidFill>
          <a:schemeClr val="tx2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5200" b="1" kern="1200">
        <a:solidFill>
          <a:schemeClr val="tx2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5200" b="1" kern="1200">
        <a:solidFill>
          <a:schemeClr val="tx2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5200" b="1" kern="1200">
        <a:solidFill>
          <a:schemeClr val="tx2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5200" b="1" kern="12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5200" b="1" kern="12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5200" b="1" kern="12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5200" b="1" kern="12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5200" b="1" kern="1200">
        <a:solidFill>
          <a:schemeClr val="tx2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40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hena, Branden" initials="GB" lastIdx="1" clrIdx="0">
    <p:extLst>
      <p:ext uri="{19B8F6BF-5375-455C-9EA6-DF929625EA0E}">
        <p15:presenceInfo xmlns:p15="http://schemas.microsoft.com/office/powerpoint/2012/main" userId="S-1-5-21-839522115-1580436667-1801674531-8572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70F"/>
    <a:srgbClr val="48A348"/>
    <a:srgbClr val="0000FF"/>
    <a:srgbClr val="CF9991"/>
    <a:srgbClr val="FDFFB5"/>
    <a:srgbClr val="C5FFA3"/>
    <a:srgbClr val="CCECFF"/>
    <a:srgbClr val="FFF1C5"/>
    <a:srgbClr val="FFECAF"/>
    <a:srgbClr val="8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1" autoAdjust="0"/>
    <p:restoredTop sz="94667" autoAdjust="0"/>
  </p:normalViewPr>
  <p:slideViewPr>
    <p:cSldViewPr snapToGrid="0">
      <p:cViewPr varScale="1">
        <p:scale>
          <a:sx n="32" d="100"/>
          <a:sy n="32" d="100"/>
        </p:scale>
        <p:origin x="1116" y="138"/>
      </p:cViewPr>
      <p:guideLst>
        <p:guide orient="horz" pos="864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25" d="100"/>
          <a:sy n="25" d="100"/>
        </p:scale>
        <p:origin x="-1950" y="-192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>
            <a:lvl1pPr>
              <a:defRPr sz="3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67" y="0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>
            <a:lvl1pPr algn="r">
              <a:defRPr sz="3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783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b" anchorCtr="0" compatLnSpc="1">
            <a:prstTxWarp prst="textNoShape">
              <a:avLst/>
            </a:prstTxWarp>
          </a:bodyPr>
          <a:lstStyle>
            <a:lvl1pPr>
              <a:defRPr sz="3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67" y="8829783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b" anchorCtr="0" compatLnSpc="1">
            <a:prstTxWarp prst="textNoShape">
              <a:avLst/>
            </a:prstTxWarp>
          </a:bodyPr>
          <a:lstStyle>
            <a:lvl1pPr algn="r">
              <a:defRPr sz="300" b="0">
                <a:solidFill>
                  <a:schemeClr val="tx1"/>
                </a:solidFill>
              </a:defRPr>
            </a:lvl1pPr>
          </a:lstStyle>
          <a:p>
            <a:fld id="{3A0464C7-F8AD-4A50-AD27-40D0FDC12D2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35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>
            <a:lvl1pPr>
              <a:defRPr sz="3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67" y="0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>
            <a:lvl1pPr algn="r">
              <a:defRPr sz="3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720" y="4415708"/>
            <a:ext cx="5486561" cy="41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783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b" anchorCtr="0" compatLnSpc="1">
            <a:prstTxWarp prst="textNoShape">
              <a:avLst/>
            </a:prstTxWarp>
          </a:bodyPr>
          <a:lstStyle>
            <a:lvl1pPr>
              <a:defRPr sz="3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67" y="8829783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b" anchorCtr="0" compatLnSpc="1">
            <a:prstTxWarp prst="textNoShape">
              <a:avLst/>
            </a:prstTxWarp>
          </a:bodyPr>
          <a:lstStyle>
            <a:lvl1pPr algn="r">
              <a:defRPr sz="300" b="0">
                <a:solidFill>
                  <a:schemeClr val="tx1"/>
                </a:solidFill>
              </a:defRPr>
            </a:lvl1pPr>
          </a:lstStyle>
          <a:p>
            <a:fld id="{13B7A587-E767-4728-95DE-8FD9E2FC05E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244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revised</a:t>
            </a:r>
            <a:r>
              <a:rPr lang="en-US" baseline="0" dirty="0" smtClean="0"/>
              <a:t> version of the poster that was printed.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A587-E767-4728-95DE-8FD9E2FC05E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51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1488" y="3809999"/>
            <a:ext cx="31060798" cy="112485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dirty="0" smtClean="0"/>
              <a:t>Click to add authors and institutions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88270" y="5520870"/>
            <a:ext cx="11466512" cy="19142529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/>
          <a:lstStyle>
            <a:lvl1pPr>
              <a:defRPr sz="4000">
                <a:solidFill>
                  <a:schemeClr val="tx1"/>
                </a:solidFill>
              </a:defRPr>
            </a:lvl1pPr>
            <a:lvl2pPr marL="457200" indent="-457200">
              <a:defRPr sz="3600"/>
            </a:lvl2pPr>
            <a:lvl3pPr marL="914400" indent="-457200">
              <a:defRPr sz="3200"/>
            </a:lvl3pPr>
            <a:lvl4pPr marL="1371600" indent="-457200">
              <a:defRPr sz="3200"/>
            </a:lvl4pPr>
            <a:lvl5pPr marL="1828800" indent="-457200">
              <a:defRPr sz="32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12506099" y="5528127"/>
            <a:ext cx="11466512" cy="19142529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/>
          <a:lstStyle>
            <a:lvl1pPr>
              <a:defRPr sz="4000">
                <a:solidFill>
                  <a:schemeClr val="tx1"/>
                </a:solidFill>
              </a:defRPr>
            </a:lvl1pPr>
            <a:lvl2pPr marL="457200" indent="-457200">
              <a:defRPr sz="3600"/>
            </a:lvl2pPr>
            <a:lvl3pPr marL="914400" indent="-457200">
              <a:defRPr sz="3200"/>
            </a:lvl3pPr>
            <a:lvl4pPr marL="1371600" indent="-457200">
              <a:defRPr sz="3200"/>
            </a:lvl4pPr>
            <a:lvl5pPr marL="1828800" indent="-457200">
              <a:defRPr sz="32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24569284" y="5524498"/>
            <a:ext cx="11466512" cy="19142529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/>
          <a:lstStyle>
            <a:lvl1pPr>
              <a:defRPr sz="4000">
                <a:solidFill>
                  <a:schemeClr val="tx1"/>
                </a:solidFill>
              </a:defRPr>
            </a:lvl1pPr>
            <a:lvl2pPr marL="457200" indent="-457200">
              <a:defRPr sz="3600"/>
            </a:lvl2pPr>
            <a:lvl3pPr marL="914400" indent="-457200">
              <a:defRPr sz="3200"/>
            </a:lvl3pPr>
            <a:lvl4pPr marL="1371600" indent="-457200">
              <a:defRPr sz="3200"/>
            </a:lvl4pPr>
            <a:lvl5pPr marL="1828800" indent="-457200">
              <a:defRPr sz="32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20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346150" y="4009905"/>
            <a:ext cx="9975850" cy="70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3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b="1" dirty="0" smtClean="0"/>
              <a:t>Terraswarm Localization Workshop.</a:t>
            </a:r>
            <a:r>
              <a:rPr lang="en-US" dirty="0" smtClean="0"/>
              <a:t> May 16, 2014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25107900"/>
            <a:ext cx="36576001" cy="2324098"/>
          </a:xfrm>
          <a:prstGeom prst="rect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0"/>
            <a:ext cx="36576001" cy="3650986"/>
          </a:xfrm>
          <a:prstGeom prst="rect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5" name="Rectangle 207"/>
          <p:cNvSpPr>
            <a:spLocks noGrp="1" noChangeArrowheads="1"/>
          </p:cNvSpPr>
          <p:nvPr>
            <p:ph type="title"/>
          </p:nvPr>
        </p:nvSpPr>
        <p:spPr bwMode="auto">
          <a:xfrm>
            <a:off x="14382749" y="357162"/>
            <a:ext cx="21875769" cy="29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228600" rIns="274320" bIns="2286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236" name="Text Box 212"/>
          <p:cNvSpPr txBox="1">
            <a:spLocks noChangeArrowheads="1"/>
          </p:cNvSpPr>
          <p:nvPr/>
        </p:nvSpPr>
        <p:spPr bwMode="auto">
          <a:xfrm>
            <a:off x="3584054" y="1445352"/>
            <a:ext cx="495595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3765550">
              <a:defRPr/>
            </a:pPr>
            <a:r>
              <a:rPr lang="en-US" sz="3600" dirty="0">
                <a:solidFill>
                  <a:srgbClr val="BBE0E3"/>
                </a:solidFill>
              </a:rPr>
              <a:t>http:/</a:t>
            </a:r>
            <a:r>
              <a:rPr lang="en-US" sz="3600" dirty="0" smtClean="0">
                <a:solidFill>
                  <a:srgbClr val="BBE0E3"/>
                </a:solidFill>
              </a:rPr>
              <a:t>/terraswarm.org/</a:t>
            </a:r>
            <a:endParaRPr lang="en-US" sz="3600" dirty="0">
              <a:solidFill>
                <a:srgbClr val="BBE0E3"/>
              </a:solidFill>
            </a:endParaRPr>
          </a:p>
        </p:txBody>
      </p:sp>
      <p:pic>
        <p:nvPicPr>
          <p:cNvPr id="13" name="Picture 12" descr="EarthSwarmSmal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70300" cy="3670300"/>
          </a:xfrm>
          <a:prstGeom prst="rect">
            <a:avLst/>
          </a:prstGeom>
        </p:spPr>
      </p:pic>
      <p:pic>
        <p:nvPicPr>
          <p:cNvPr id="14" name="Picture 13" descr="swarmGlobeFaded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872" y="1577532"/>
            <a:ext cx="11839184" cy="2071857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3416300" y="265868"/>
            <a:ext cx="55184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i="1" dirty="0" smtClean="0">
                <a:solidFill>
                  <a:schemeClr val="bg1"/>
                </a:solidFill>
                <a:latin typeface="Myriad Pro"/>
                <a:cs typeface="Myriad Pro"/>
              </a:rPr>
              <a:t>TerraSwarm</a:t>
            </a:r>
            <a:endParaRPr lang="en-US" sz="8000" b="1" i="1" dirty="0">
              <a:solidFill>
                <a:schemeClr val="bg1"/>
              </a:solidFill>
              <a:latin typeface="Myriad Pro"/>
              <a:cs typeface="Myriad Pro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88540" y="236827"/>
            <a:ext cx="55184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i="1" dirty="0" smtClean="0">
                <a:solidFill>
                  <a:srgbClr val="679CD6"/>
                </a:solidFill>
                <a:latin typeface="Myriad Pro"/>
                <a:cs typeface="Myriad Pro"/>
              </a:rPr>
              <a:t>TerraSwarm</a:t>
            </a:r>
            <a:endParaRPr lang="en-US" sz="8000" b="1" i="1" dirty="0">
              <a:solidFill>
                <a:srgbClr val="679CD6"/>
              </a:solidFill>
              <a:latin typeface="Myriad Pro"/>
              <a:cs typeface="Myriad Pro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-1" y="3654765"/>
            <a:ext cx="36576001" cy="1387104"/>
          </a:xfrm>
          <a:prstGeom prst="rect">
            <a:avLst/>
          </a:prstGeom>
          <a:solidFill>
            <a:srgbClr val="DAEDEF"/>
          </a:solidFill>
          <a:ln>
            <a:solidFill>
              <a:srgbClr val="2D2D8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STARnet-web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94" y="25387988"/>
            <a:ext cx="1738581" cy="1738581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2406545" y="25460398"/>
            <a:ext cx="338629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679CD6"/>
                </a:solidFill>
              </a:rPr>
              <a:t>Sponsored by the TerraSwarm Research Center, one of six centers administered by the STARnet phase of the Focus Center Research Program (FCRP) a Semiconductor Research Corporation program sponsored by MARCO and DARPA.</a:t>
            </a:r>
            <a:endParaRPr lang="en-US" sz="4400" b="1" dirty="0">
              <a:solidFill>
                <a:srgbClr val="679CD6"/>
              </a:solidFill>
            </a:endParaRPr>
          </a:p>
        </p:txBody>
      </p:sp>
      <p:sp>
        <p:nvSpPr>
          <p:cNvPr id="1232" name="Rectangle 20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346150" y="4009905"/>
            <a:ext cx="9975850" cy="70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3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b="1" dirty="0" smtClean="0"/>
              <a:t>Terraswarm Localization Workshop.</a:t>
            </a:r>
            <a:r>
              <a:rPr lang="en-US" dirty="0" smtClean="0"/>
              <a:t> May 16, 2014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3765550" rtl="0" eaLnBrk="1" fontAlgn="base" hangingPunct="1">
        <a:spcBef>
          <a:spcPct val="0"/>
        </a:spcBef>
        <a:spcAft>
          <a:spcPct val="0"/>
        </a:spcAft>
        <a:defRPr sz="7600" b="1">
          <a:solidFill>
            <a:schemeClr val="bg1"/>
          </a:solidFill>
          <a:latin typeface="+mj-lt"/>
          <a:ea typeface="+mj-ea"/>
          <a:cs typeface="+mj-cs"/>
        </a:defRPr>
      </a:lvl1pPr>
      <a:lvl2pPr algn="l" defTabSz="3765550" rtl="0" eaLnBrk="1" fontAlgn="base" hangingPunct="1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2pPr>
      <a:lvl3pPr algn="l" defTabSz="3765550" rtl="0" eaLnBrk="1" fontAlgn="base" hangingPunct="1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3pPr>
      <a:lvl4pPr algn="l" defTabSz="3765550" rtl="0" eaLnBrk="1" fontAlgn="base" hangingPunct="1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4pPr>
      <a:lvl5pPr algn="l" defTabSz="3765550" rtl="0" eaLnBrk="1" fontAlgn="base" hangingPunct="1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5pPr>
      <a:lvl6pPr marL="457200" algn="l" defTabSz="3765550" rtl="0" eaLnBrk="1" fontAlgn="base" hangingPunct="1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6pPr>
      <a:lvl7pPr marL="914400" algn="l" defTabSz="3765550" rtl="0" eaLnBrk="1" fontAlgn="base" hangingPunct="1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7pPr>
      <a:lvl8pPr marL="1371600" algn="l" defTabSz="3765550" rtl="0" eaLnBrk="1" fontAlgn="base" hangingPunct="1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8pPr>
      <a:lvl9pPr marL="1828800" algn="l" defTabSz="3765550" rtl="0" eaLnBrk="1" fontAlgn="base" hangingPunct="1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defTabSz="3765550" rtl="0" eaLnBrk="1" fontAlgn="base" hangingPunct="1">
        <a:spcBef>
          <a:spcPct val="20000"/>
        </a:spcBef>
        <a:spcAft>
          <a:spcPct val="0"/>
        </a:spcAft>
        <a:defRPr sz="6000">
          <a:solidFill>
            <a:srgbClr val="2D2D8A"/>
          </a:solidFill>
          <a:latin typeface="+mn-lt"/>
          <a:ea typeface="+mn-ea"/>
          <a:cs typeface="+mn-cs"/>
        </a:defRPr>
      </a:lvl1pPr>
      <a:lvl2pPr marL="3054350" indent="-1174750" algn="l" defTabSz="3765550" rtl="0" eaLnBrk="1" fontAlgn="base" hangingPunct="1">
        <a:spcBef>
          <a:spcPct val="20000"/>
        </a:spcBef>
        <a:spcAft>
          <a:spcPct val="0"/>
        </a:spcAft>
        <a:buChar char="–"/>
        <a:defRPr sz="11600">
          <a:solidFill>
            <a:schemeClr val="tx1"/>
          </a:solidFill>
          <a:latin typeface="+mn-lt"/>
        </a:defRPr>
      </a:lvl2pPr>
      <a:lvl3pPr marL="4705350" indent="-939800" algn="l" defTabSz="3765550" rtl="0" eaLnBrk="1" fontAlgn="base" hangingPunct="1">
        <a:spcBef>
          <a:spcPct val="20000"/>
        </a:spcBef>
        <a:spcAft>
          <a:spcPct val="0"/>
        </a:spcAft>
        <a:buChar char="•"/>
        <a:defRPr sz="10000">
          <a:solidFill>
            <a:schemeClr val="tx1"/>
          </a:solidFill>
          <a:latin typeface="+mn-lt"/>
        </a:defRPr>
      </a:lvl3pPr>
      <a:lvl4pPr marL="6584950" indent="-939800" algn="l" defTabSz="3765550" rtl="0" eaLnBrk="1" fontAlgn="base" hangingPunct="1">
        <a:spcBef>
          <a:spcPct val="20000"/>
        </a:spcBef>
        <a:spcAft>
          <a:spcPct val="0"/>
        </a:spcAft>
        <a:buChar char="–"/>
        <a:defRPr sz="8400">
          <a:solidFill>
            <a:schemeClr val="tx1"/>
          </a:solidFill>
          <a:latin typeface="+mn-lt"/>
        </a:defRPr>
      </a:lvl4pPr>
      <a:lvl5pPr marL="8464550" indent="-939800" algn="l" defTabSz="3765550" rtl="0" eaLnBrk="1" fontAlgn="base" hangingPunct="1">
        <a:spcBef>
          <a:spcPct val="20000"/>
        </a:spcBef>
        <a:spcAft>
          <a:spcPct val="0"/>
        </a:spcAft>
        <a:buChar char="»"/>
        <a:defRPr sz="8400">
          <a:solidFill>
            <a:schemeClr val="tx1"/>
          </a:solidFill>
          <a:latin typeface="+mn-lt"/>
        </a:defRPr>
      </a:lvl5pPr>
      <a:lvl6pPr marL="8921750" indent="-939800" algn="l" defTabSz="3765550" rtl="0" eaLnBrk="1" fontAlgn="base" hangingPunct="1">
        <a:spcBef>
          <a:spcPct val="20000"/>
        </a:spcBef>
        <a:spcAft>
          <a:spcPct val="0"/>
        </a:spcAft>
        <a:buChar char="»"/>
        <a:defRPr sz="8400">
          <a:solidFill>
            <a:schemeClr val="tx1"/>
          </a:solidFill>
          <a:latin typeface="+mn-lt"/>
        </a:defRPr>
      </a:lvl6pPr>
      <a:lvl7pPr marL="9378950" indent="-939800" algn="l" defTabSz="3765550" rtl="0" eaLnBrk="1" fontAlgn="base" hangingPunct="1">
        <a:spcBef>
          <a:spcPct val="20000"/>
        </a:spcBef>
        <a:spcAft>
          <a:spcPct val="0"/>
        </a:spcAft>
        <a:buChar char="»"/>
        <a:defRPr sz="8400">
          <a:solidFill>
            <a:schemeClr val="tx1"/>
          </a:solidFill>
          <a:latin typeface="+mn-lt"/>
        </a:defRPr>
      </a:lvl7pPr>
      <a:lvl8pPr marL="9836150" indent="-939800" algn="l" defTabSz="3765550" rtl="0" eaLnBrk="1" fontAlgn="base" hangingPunct="1">
        <a:spcBef>
          <a:spcPct val="20000"/>
        </a:spcBef>
        <a:spcAft>
          <a:spcPct val="0"/>
        </a:spcAft>
        <a:buChar char="»"/>
        <a:defRPr sz="8400">
          <a:solidFill>
            <a:schemeClr val="tx1"/>
          </a:solidFill>
          <a:latin typeface="+mn-lt"/>
        </a:defRPr>
      </a:lvl8pPr>
      <a:lvl9pPr marL="10293350" indent="-939800" algn="l" defTabSz="3765550" rtl="0" eaLnBrk="1" fontAlgn="base" hangingPunct="1">
        <a:spcBef>
          <a:spcPct val="20000"/>
        </a:spcBef>
        <a:spcAft>
          <a:spcPct val="0"/>
        </a:spcAft>
        <a:buChar char="»"/>
        <a:defRPr sz="8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Whereabouts: Semantic Heuristic Localization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1488" y="3809999"/>
            <a:ext cx="17044987" cy="1124858"/>
          </a:xfrm>
        </p:spPr>
        <p:txBody>
          <a:bodyPr/>
          <a:lstStyle/>
          <a:p>
            <a:r>
              <a:rPr lang="en-US" dirty="0" smtClean="0"/>
              <a:t>Branden Ghena, Meghan Clark, Prabal Dutta -</a:t>
            </a:r>
            <a:endParaRPr lang="en-US" dirty="0"/>
          </a:p>
        </p:txBody>
      </p:sp>
      <p:sp>
        <p:nvSpPr>
          <p:cNvPr id="8" name="Rectangle 20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346150" y="4009905"/>
            <a:ext cx="9975850" cy="70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3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b="1" dirty="0" smtClean="0"/>
              <a:t>Terraswarm Localization Workshop.</a:t>
            </a:r>
            <a:r>
              <a:rPr lang="en-US" dirty="0" smtClean="0"/>
              <a:t> May 16, 2014</a:t>
            </a:r>
            <a:endParaRPr lang="en-US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3639799" y="3842656"/>
            <a:ext cx="10332811" cy="1124858"/>
          </a:xfrm>
          <a:prstGeom prst="rect">
            <a:avLst/>
          </a:prstGeom>
        </p:spPr>
        <p:txBody>
          <a:bodyPr vert="horz"/>
          <a:lstStyle>
            <a:lvl1pPr marL="342900" indent="-3429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defRPr sz="6000">
                <a:solidFill>
                  <a:srgbClr val="2D2D8A"/>
                </a:solidFill>
                <a:latin typeface="+mn-lt"/>
                <a:ea typeface="+mn-ea"/>
                <a:cs typeface="+mn-cs"/>
              </a:defRPr>
            </a:lvl1pPr>
            <a:lvl2pPr marL="3054350" indent="-117475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1600">
                <a:solidFill>
                  <a:schemeClr val="tx1"/>
                </a:solidFill>
                <a:latin typeface="+mn-lt"/>
              </a:defRPr>
            </a:lvl2pPr>
            <a:lvl3pPr marL="4705350" indent="-9398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0000">
                <a:solidFill>
                  <a:schemeClr val="tx1"/>
                </a:solidFill>
                <a:latin typeface="+mn-lt"/>
              </a:defRPr>
            </a:lvl3pPr>
            <a:lvl4pPr marL="6584950" indent="-9398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8400">
                <a:solidFill>
                  <a:schemeClr val="tx1"/>
                </a:solidFill>
                <a:latin typeface="+mn-lt"/>
              </a:defRPr>
            </a:lvl4pPr>
            <a:lvl5pPr marL="8464550" indent="-9398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400">
                <a:solidFill>
                  <a:schemeClr val="tx1"/>
                </a:solidFill>
                <a:latin typeface="+mn-lt"/>
              </a:defRPr>
            </a:lvl5pPr>
            <a:lvl6pPr marL="8921750" indent="-9398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400">
                <a:solidFill>
                  <a:schemeClr val="tx1"/>
                </a:solidFill>
                <a:latin typeface="+mn-lt"/>
              </a:defRPr>
            </a:lvl6pPr>
            <a:lvl7pPr marL="9378950" indent="-9398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400">
                <a:solidFill>
                  <a:schemeClr val="tx1"/>
                </a:solidFill>
                <a:latin typeface="+mn-lt"/>
              </a:defRPr>
            </a:lvl7pPr>
            <a:lvl8pPr marL="9836150" indent="-9398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400">
                <a:solidFill>
                  <a:schemeClr val="tx1"/>
                </a:solidFill>
                <a:latin typeface="+mn-lt"/>
              </a:defRPr>
            </a:lvl8pPr>
            <a:lvl9pPr marL="10293350" indent="-9398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4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en-US" b="0" kern="0" dirty="0" smtClean="0"/>
              <a:t>University of Michigan</a:t>
            </a:r>
            <a:endParaRPr lang="en-US" b="0" kern="0" dirty="0"/>
          </a:p>
        </p:txBody>
      </p:sp>
      <p:sp>
        <p:nvSpPr>
          <p:cNvPr id="70" name="Content Placeholder 15"/>
          <p:cNvSpPr>
            <a:spLocks noGrp="1"/>
          </p:cNvSpPr>
          <p:nvPr>
            <p:ph sz="quarter" idx="12"/>
          </p:nvPr>
        </p:nvSpPr>
        <p:spPr>
          <a:xfrm>
            <a:off x="457200" y="5486399"/>
            <a:ext cx="9046836" cy="15156158"/>
          </a:xfrm>
        </p:spPr>
        <p:txBody>
          <a:bodyPr lIns="228600" rIns="228600"/>
          <a:lstStyle/>
          <a:p>
            <a:pPr marL="0" indent="0"/>
            <a:r>
              <a:rPr lang="en-US" sz="4800" dirty="0" smtClean="0">
                <a:solidFill>
                  <a:schemeClr val="accent2"/>
                </a:solidFill>
              </a:rPr>
              <a:t>Introduction</a:t>
            </a:r>
          </a:p>
          <a:p>
            <a:pPr marL="0" indent="0"/>
            <a:r>
              <a:rPr lang="en-US" sz="3600" dirty="0" smtClean="0"/>
              <a:t>Whereabouts is designed to answer the question:</a:t>
            </a:r>
          </a:p>
          <a:p>
            <a:pPr marL="0" indent="0" algn="ctr"/>
            <a:r>
              <a:rPr lang="en-US" sz="3600" b="1" dirty="0" smtClean="0"/>
              <a:t>Who’s in Lab?</a:t>
            </a:r>
          </a:p>
          <a:p>
            <a:pPr marL="0" indent="0"/>
            <a:endParaRPr lang="en-US" sz="3600" dirty="0" smtClean="0"/>
          </a:p>
          <a:p>
            <a:pPr marL="0" indent="0"/>
            <a:r>
              <a:rPr lang="en-US" sz="3600" dirty="0" smtClean="0"/>
              <a:t>Semantic localization entails determining the location of one object relative to another:</a:t>
            </a:r>
          </a:p>
          <a:p>
            <a:pPr marL="1371600" indent="-457200">
              <a:buFont typeface="Arial" panose="020B0604020202020204" pitchFamily="34" charset="0"/>
              <a:buChar char="•"/>
            </a:pPr>
            <a:r>
              <a:rPr lang="en-US" sz="3600" dirty="0"/>
              <a:t>O</a:t>
            </a:r>
            <a:r>
              <a:rPr lang="en-US" sz="3600" dirty="0" smtClean="0"/>
              <a:t>n the counter</a:t>
            </a:r>
          </a:p>
          <a:p>
            <a:pPr marL="1371600" indent="-457200">
              <a:buFont typeface="Arial" panose="020B0604020202020204" pitchFamily="34" charset="0"/>
              <a:buChar char="•"/>
            </a:pPr>
            <a:r>
              <a:rPr lang="en-US" sz="3600" dirty="0"/>
              <a:t>N</a:t>
            </a:r>
            <a:r>
              <a:rPr lang="en-US" sz="3600" dirty="0" smtClean="0"/>
              <a:t>ext to the printer</a:t>
            </a:r>
          </a:p>
          <a:p>
            <a:pPr marL="1371600" indent="-457200">
              <a:buFont typeface="Arial" panose="020B0604020202020204" pitchFamily="34" charset="0"/>
              <a:buChar char="•"/>
            </a:pPr>
            <a:r>
              <a:rPr lang="en-US" sz="3600" dirty="0"/>
              <a:t>I</a:t>
            </a:r>
            <a:r>
              <a:rPr lang="en-US" sz="3600" dirty="0" smtClean="0"/>
              <a:t>n the room</a:t>
            </a:r>
          </a:p>
          <a:p>
            <a:pPr marL="914400" indent="0"/>
            <a:endParaRPr lang="en-US" sz="2000" dirty="0"/>
          </a:p>
          <a:p>
            <a:pPr marL="0" indent="0"/>
            <a:r>
              <a:rPr lang="en-US" sz="3600" dirty="0" smtClean="0"/>
              <a:t>It can be used in the context of indoor localization to determine which rooms individuals are in.</a:t>
            </a:r>
          </a:p>
          <a:p>
            <a:pPr marL="0" indent="0"/>
            <a:endParaRPr lang="en-US" sz="3600" dirty="0" smtClean="0"/>
          </a:p>
          <a:p>
            <a:pPr marL="0" indent="0"/>
            <a:r>
              <a:rPr lang="en-US" sz="3600" dirty="0"/>
              <a:t>Our goal is to </a:t>
            </a:r>
            <a:r>
              <a:rPr lang="en-US" sz="3600" dirty="0" smtClean="0"/>
              <a:t>semantically localize </a:t>
            </a:r>
            <a:r>
              <a:rPr lang="en-US" sz="3600" dirty="0"/>
              <a:t>people using only the things they already </a:t>
            </a:r>
            <a:r>
              <a:rPr lang="en-US" sz="3600" dirty="0" smtClean="0"/>
              <a:t>carry.</a:t>
            </a:r>
            <a:endParaRPr lang="en-US" sz="3600" dirty="0"/>
          </a:p>
          <a:p>
            <a:pPr marL="0" indent="0"/>
            <a:endParaRPr lang="en-US" sz="2000" dirty="0"/>
          </a:p>
          <a:p>
            <a:pPr marL="0" indent="0"/>
            <a:r>
              <a:rPr lang="en-US" sz="3600" dirty="0"/>
              <a:t>Whereabouts utilizes RSSI data from Fitbits, fitness sensors already worn by many individuals, in order to make a determination of an individual’s </a:t>
            </a:r>
            <a:r>
              <a:rPr lang="en-US" sz="3600" dirty="0" smtClean="0"/>
              <a:t>location and uses door access events as a trigger to perform intelligent scanning.</a:t>
            </a:r>
            <a:endParaRPr lang="en-US" sz="3600" dirty="0"/>
          </a:p>
          <a:p>
            <a:pPr marL="0" indent="0"/>
            <a:endParaRPr lang="en-US" sz="3600" dirty="0" smtClean="0"/>
          </a:p>
        </p:txBody>
      </p:sp>
      <p:sp>
        <p:nvSpPr>
          <p:cNvPr id="75" name="Content Placeholder 15"/>
          <p:cNvSpPr>
            <a:spLocks noGrp="1"/>
          </p:cNvSpPr>
          <p:nvPr>
            <p:ph sz="quarter" idx="12"/>
          </p:nvPr>
        </p:nvSpPr>
        <p:spPr>
          <a:xfrm>
            <a:off x="26931042" y="5486398"/>
            <a:ext cx="9144000" cy="12119336"/>
          </a:xfrm>
        </p:spPr>
        <p:txBody>
          <a:bodyPr lIns="228600" rIns="228600"/>
          <a:lstStyle/>
          <a:p>
            <a:r>
              <a:rPr lang="en-US" sz="4800" dirty="0">
                <a:solidFill>
                  <a:schemeClr val="accent2"/>
                </a:solidFill>
              </a:rPr>
              <a:t>Future Work</a:t>
            </a:r>
          </a:p>
          <a:p>
            <a:pPr marL="0" indent="0"/>
            <a:r>
              <a:rPr lang="en-US" sz="3600" dirty="0" smtClean="0"/>
              <a:t>Whereabouts is a solution to one part of the problem. The next step is to apply the localization information to do useful things.</a:t>
            </a:r>
          </a:p>
          <a:p>
            <a:pPr marL="0" indent="0"/>
            <a:endParaRPr lang="en-US" sz="3600" dirty="0"/>
          </a:p>
          <a:p>
            <a:pPr marL="0" indent="0"/>
            <a:r>
              <a:rPr lang="en-US" sz="3600" b="1" dirty="0" smtClean="0"/>
              <a:t>Intelligent Building Controls</a:t>
            </a:r>
            <a:endParaRPr lang="en-US" sz="5400" dirty="0" smtClean="0"/>
          </a:p>
          <a:p>
            <a:pPr marL="0" indent="0"/>
            <a:r>
              <a:rPr lang="en-US" sz="3600" dirty="0" smtClean="0"/>
              <a:t>Occupant detection allows for more </a:t>
            </a:r>
            <a:r>
              <a:rPr lang="en-US" sz="3600" dirty="0" smtClean="0"/>
              <a:t>targeted control algorithms </a:t>
            </a:r>
            <a:r>
              <a:rPr lang="en-US" sz="3600" dirty="0" smtClean="0"/>
              <a:t>such as individualized temperature control, </a:t>
            </a:r>
            <a:r>
              <a:rPr lang="en-US" sz="3600" dirty="0" smtClean="0"/>
              <a:t>automatic device shutdown, </a:t>
            </a:r>
            <a:r>
              <a:rPr lang="en-US" sz="3600" dirty="0" smtClean="0"/>
              <a:t>and additional security systems.</a:t>
            </a:r>
          </a:p>
          <a:p>
            <a:pPr marL="0" indent="0"/>
            <a:endParaRPr lang="en-US" sz="3600" dirty="0" smtClean="0"/>
          </a:p>
          <a:p>
            <a:pPr marL="0" indent="0"/>
            <a:r>
              <a:rPr lang="en-US" sz="3600" b="1" dirty="0" smtClean="0"/>
              <a:t>Mapping Capabilities</a:t>
            </a:r>
            <a:endParaRPr lang="en-US" sz="3600" b="1" dirty="0"/>
          </a:p>
          <a:p>
            <a:pPr marL="0" indent="0"/>
            <a:r>
              <a:rPr lang="en-US" sz="3600" dirty="0" smtClean="0"/>
              <a:t>Semantic localization can be used for indoor navigation based on an individual’s current location.</a:t>
            </a:r>
          </a:p>
          <a:p>
            <a:pPr marL="0" indent="0"/>
            <a:endParaRPr lang="en-US" sz="2000" dirty="0" smtClean="0"/>
          </a:p>
          <a:p>
            <a:pPr marL="0" indent="0"/>
            <a:r>
              <a:rPr lang="en-US" sz="3600" dirty="0" smtClean="0"/>
              <a:t>It can also be used to direct people to other people. Imagine </a:t>
            </a:r>
            <a:r>
              <a:rPr lang="en-US" sz="3600" dirty="0"/>
              <a:t>a world where you could always find your advisor.</a:t>
            </a:r>
          </a:p>
          <a:p>
            <a:pPr marL="0" indent="0"/>
            <a:endParaRPr lang="en-US" sz="3600" dirty="0"/>
          </a:p>
          <a:p>
            <a:pPr marL="0" indent="0"/>
            <a:endParaRPr lang="en-US" sz="3600" dirty="0"/>
          </a:p>
        </p:txBody>
      </p:sp>
      <p:pic>
        <p:nvPicPr>
          <p:cNvPr id="76" name="Content Placeholder 11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042" y="15442126"/>
            <a:ext cx="7315215" cy="5486411"/>
          </a:xfrm>
          <a:ln>
            <a:noFill/>
          </a:ln>
        </p:spPr>
      </p:pic>
      <p:cxnSp>
        <p:nvCxnSpPr>
          <p:cNvPr id="77" name="Straight Connector 76"/>
          <p:cNvCxnSpPr/>
          <p:nvPr/>
        </p:nvCxnSpPr>
        <p:spPr bwMode="auto">
          <a:xfrm>
            <a:off x="12826541" y="15993663"/>
            <a:ext cx="1" cy="4397835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12564484" y="20365558"/>
            <a:ext cx="52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/>
              <a:t>-83</a:t>
            </a:r>
            <a:endParaRPr lang="en-US" sz="1200" b="0" dirty="0"/>
          </a:p>
        </p:txBody>
      </p:sp>
      <p:sp>
        <p:nvSpPr>
          <p:cNvPr id="79" name="TextBox 78"/>
          <p:cNvSpPr txBox="1"/>
          <p:nvPr/>
        </p:nvSpPr>
        <p:spPr>
          <a:xfrm rot="16200000">
            <a:off x="7450736" y="18007914"/>
            <a:ext cx="559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Probability of Occurrence</a:t>
            </a:r>
            <a:endParaRPr lang="en-US" sz="1800" dirty="0"/>
          </a:p>
        </p:txBody>
      </p:sp>
      <p:sp>
        <p:nvSpPr>
          <p:cNvPr id="80" name="TextBox 79"/>
          <p:cNvSpPr txBox="1"/>
          <p:nvPr/>
        </p:nvSpPr>
        <p:spPr>
          <a:xfrm>
            <a:off x="10842386" y="20526445"/>
            <a:ext cx="559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RSSI</a:t>
            </a:r>
            <a:endParaRPr lang="en-US" sz="1800" dirty="0"/>
          </a:p>
        </p:txBody>
      </p:sp>
      <p:sp>
        <p:nvSpPr>
          <p:cNvPr id="81" name="Content Placeholder 5"/>
          <p:cNvSpPr txBox="1">
            <a:spLocks/>
          </p:cNvSpPr>
          <p:nvPr/>
        </p:nvSpPr>
        <p:spPr>
          <a:xfrm>
            <a:off x="10153772" y="21074878"/>
            <a:ext cx="6532923" cy="3447031"/>
          </a:xfrm>
          <a:prstGeom prst="rect">
            <a:avLst/>
          </a:prstGeom>
          <a:ln>
            <a:noFill/>
          </a:ln>
        </p:spPr>
        <p:txBody>
          <a:bodyPr vert="horz" wrap="square" lIns="45720"/>
          <a:lstStyle>
            <a:lvl1pPr marL="342900" indent="-3429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4572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</a:defRPr>
            </a:lvl2pPr>
            <a:lvl3pPr marL="914400" indent="-4572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</a:defRPr>
            </a:lvl3pPr>
            <a:lvl4pPr marL="1371600" indent="-4572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3200">
                <a:solidFill>
                  <a:schemeClr val="tx1"/>
                </a:solidFill>
                <a:latin typeface="+mn-lt"/>
              </a:defRPr>
            </a:lvl4pPr>
            <a:lvl5pPr marL="1828800" indent="-4572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chemeClr val="tx1"/>
                </a:solidFill>
                <a:latin typeface="+mn-lt"/>
              </a:defRPr>
            </a:lvl5pPr>
            <a:lvl6pPr marL="8921750" indent="-9398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400">
                <a:solidFill>
                  <a:schemeClr val="tx1"/>
                </a:solidFill>
                <a:latin typeface="+mn-lt"/>
              </a:defRPr>
            </a:lvl6pPr>
            <a:lvl7pPr marL="9378950" indent="-9398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400">
                <a:solidFill>
                  <a:schemeClr val="tx1"/>
                </a:solidFill>
                <a:latin typeface="+mn-lt"/>
              </a:defRPr>
            </a:lvl7pPr>
            <a:lvl8pPr marL="9836150" indent="-9398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400">
                <a:solidFill>
                  <a:schemeClr val="tx1"/>
                </a:solidFill>
                <a:latin typeface="+mn-lt"/>
              </a:defRPr>
            </a:lvl8pPr>
            <a:lvl9pPr marL="10293350" indent="-9398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00" b="1" kern="0" dirty="0" smtClean="0"/>
          </a:p>
          <a:p>
            <a:pPr marL="0" indent="0"/>
            <a:r>
              <a:rPr lang="en-US" sz="3200" b="1" kern="0" dirty="0" smtClean="0"/>
              <a:t>Figure 1:</a:t>
            </a:r>
            <a:r>
              <a:rPr lang="en-US" sz="3200" b="0" kern="0" dirty="0" smtClean="0"/>
              <a:t> Fitbit RSSI data measured over several weeks. Distributions between lab members and other individuals in the building are distinct, allowing RSSI to be used for approximate location.</a:t>
            </a:r>
            <a:endParaRPr lang="en-US" sz="3200" b="1" kern="0" dirty="0" smtClean="0"/>
          </a:p>
        </p:txBody>
      </p:sp>
      <p:sp>
        <p:nvSpPr>
          <p:cNvPr id="82" name="TextBox 81"/>
          <p:cNvSpPr txBox="1"/>
          <p:nvPr/>
        </p:nvSpPr>
        <p:spPr>
          <a:xfrm>
            <a:off x="11002730" y="15993663"/>
            <a:ext cx="559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Not In Lab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3002768" y="16003759"/>
            <a:ext cx="559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F870F"/>
                </a:solidFill>
              </a:rPr>
              <a:t>In Lab</a:t>
            </a:r>
            <a:endParaRPr lang="en-US" sz="2400" dirty="0">
              <a:solidFill>
                <a:srgbClr val="0F870F"/>
              </a:solidFill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757" y="5476839"/>
            <a:ext cx="7315215" cy="5486411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10844597" y="6013866"/>
            <a:ext cx="559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Other Building Occupants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 rot="16200000">
            <a:off x="7415156" y="8035377"/>
            <a:ext cx="559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Probability of Occurrence</a:t>
            </a:r>
            <a:endParaRPr lang="en-US" sz="1800" dirty="0"/>
          </a:p>
        </p:txBody>
      </p:sp>
      <p:sp>
        <p:nvSpPr>
          <p:cNvPr id="87" name="TextBox 86"/>
          <p:cNvSpPr txBox="1"/>
          <p:nvPr/>
        </p:nvSpPr>
        <p:spPr>
          <a:xfrm>
            <a:off x="10776101" y="10478575"/>
            <a:ext cx="559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RSSI</a:t>
            </a:r>
            <a:endParaRPr lang="en-US" sz="1800" dirty="0"/>
          </a:p>
        </p:txBody>
      </p:sp>
      <p:pic>
        <p:nvPicPr>
          <p:cNvPr id="88" name="Content Placeholder 10"/>
          <p:cNvPicPr>
            <a:picLocks noGrp="1" noChangeAspect="1"/>
          </p:cNvPicPr>
          <p:nvPr>
            <p:ph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4"/>
          <a:stretch/>
        </p:blipFill>
        <p:spPr>
          <a:xfrm>
            <a:off x="9914757" y="10870268"/>
            <a:ext cx="7315215" cy="5046723"/>
          </a:xfrm>
          <a:ln>
            <a:noFill/>
          </a:ln>
        </p:spPr>
      </p:pic>
      <p:sp>
        <p:nvSpPr>
          <p:cNvPr id="89" name="TextBox 88"/>
          <p:cNvSpPr txBox="1"/>
          <p:nvPr/>
        </p:nvSpPr>
        <p:spPr>
          <a:xfrm rot="16200000">
            <a:off x="7415136" y="12989118"/>
            <a:ext cx="559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Probability of Occurrence</a:t>
            </a:r>
            <a:endParaRPr lang="en-US" sz="1800" dirty="0"/>
          </a:p>
        </p:txBody>
      </p:sp>
      <p:sp>
        <p:nvSpPr>
          <p:cNvPr id="90" name="TextBox 89"/>
          <p:cNvSpPr txBox="1"/>
          <p:nvPr/>
        </p:nvSpPr>
        <p:spPr>
          <a:xfrm>
            <a:off x="10776101" y="15513986"/>
            <a:ext cx="559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RSSI</a:t>
            </a:r>
            <a:endParaRPr lang="en-US" sz="1800" dirty="0"/>
          </a:p>
        </p:txBody>
      </p:sp>
      <p:sp>
        <p:nvSpPr>
          <p:cNvPr id="91" name="TextBox 90"/>
          <p:cNvSpPr txBox="1"/>
          <p:nvPr/>
        </p:nvSpPr>
        <p:spPr>
          <a:xfrm>
            <a:off x="10844594" y="10967607"/>
            <a:ext cx="4121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Lab Members</a:t>
            </a:r>
            <a:endParaRPr lang="en-US" sz="2400" dirty="0"/>
          </a:p>
        </p:txBody>
      </p:sp>
      <p:sp>
        <p:nvSpPr>
          <p:cNvPr id="92" name="Rectangle 91"/>
          <p:cNvSpPr/>
          <p:nvPr/>
        </p:nvSpPr>
        <p:spPr bwMode="auto">
          <a:xfrm>
            <a:off x="9914757" y="5476838"/>
            <a:ext cx="6975267" cy="1913803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3765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14" name="Content Placeholder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3"/>
          <a:stretch/>
        </p:blipFill>
        <p:spPr>
          <a:xfrm>
            <a:off x="17296257" y="19793224"/>
            <a:ext cx="18778785" cy="4793117"/>
          </a:xfrm>
          <a:prstGeom prst="rect">
            <a:avLst/>
          </a:prstGeom>
          <a:ln>
            <a:solidFill>
              <a:srgbClr val="2D2D8A"/>
            </a:solidFill>
          </a:ln>
        </p:spPr>
      </p:pic>
      <p:grpSp>
        <p:nvGrpSpPr>
          <p:cNvPr id="18" name="Group 17"/>
          <p:cNvGrpSpPr/>
          <p:nvPr/>
        </p:nvGrpSpPr>
        <p:grpSpPr>
          <a:xfrm>
            <a:off x="471488" y="21133533"/>
            <a:ext cx="9043091" cy="3481340"/>
            <a:chOff x="28024" y="20962812"/>
            <a:chExt cx="9486555" cy="3652061"/>
          </a:xfrm>
        </p:grpSpPr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1312" y="20962812"/>
              <a:ext cx="5283267" cy="362681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024" y="20984465"/>
              <a:ext cx="3858852" cy="363040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sp>
        <p:nvSpPr>
          <p:cNvPr id="99" name="Content Placeholder 5"/>
          <p:cNvSpPr txBox="1">
            <a:spLocks/>
          </p:cNvSpPr>
          <p:nvPr/>
        </p:nvSpPr>
        <p:spPr>
          <a:xfrm>
            <a:off x="26931042" y="18074640"/>
            <a:ext cx="9144000" cy="1249678"/>
          </a:xfrm>
          <a:prstGeom prst="rect">
            <a:avLst/>
          </a:prstGeom>
          <a:solidFill>
            <a:schemeClr val="bg1"/>
          </a:solidFill>
          <a:ln>
            <a:solidFill>
              <a:srgbClr val="2D2D8A"/>
            </a:solidFill>
          </a:ln>
        </p:spPr>
        <p:txBody>
          <a:bodyPr vert="horz" lIns="228600" rIns="228600"/>
          <a:lstStyle>
            <a:lvl1pPr marL="342900" indent="-3429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4572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</a:defRPr>
            </a:lvl2pPr>
            <a:lvl3pPr marL="914400" indent="-4572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</a:defRPr>
            </a:lvl3pPr>
            <a:lvl4pPr marL="1371600" indent="-4572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3200">
                <a:solidFill>
                  <a:schemeClr val="tx1"/>
                </a:solidFill>
                <a:latin typeface="+mn-lt"/>
              </a:defRPr>
            </a:lvl4pPr>
            <a:lvl5pPr marL="1828800" indent="-4572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200">
                <a:solidFill>
                  <a:schemeClr val="tx1"/>
                </a:solidFill>
                <a:latin typeface="+mn-lt"/>
              </a:defRPr>
            </a:lvl5pPr>
            <a:lvl6pPr marL="8921750" indent="-9398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400">
                <a:solidFill>
                  <a:schemeClr val="tx1"/>
                </a:solidFill>
                <a:latin typeface="+mn-lt"/>
              </a:defRPr>
            </a:lvl6pPr>
            <a:lvl7pPr marL="9378950" indent="-9398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400">
                <a:solidFill>
                  <a:schemeClr val="tx1"/>
                </a:solidFill>
                <a:latin typeface="+mn-lt"/>
              </a:defRPr>
            </a:lvl7pPr>
            <a:lvl8pPr marL="9836150" indent="-9398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400">
                <a:solidFill>
                  <a:schemeClr val="tx1"/>
                </a:solidFill>
                <a:latin typeface="+mn-lt"/>
              </a:defRPr>
            </a:lvl8pPr>
            <a:lvl9pPr marL="10293350" indent="-939800" algn="l" defTabSz="376555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600" b="0" kern="0" dirty="0" smtClean="0"/>
              <a:t>See the live demo:</a:t>
            </a:r>
          </a:p>
          <a:p>
            <a:pPr algn="ctr"/>
            <a:r>
              <a:rPr lang="en-US" sz="3200" dirty="0" smtClean="0"/>
              <a:t>inductor.eecs.umich.edu/whereabouts.html</a:t>
            </a:r>
            <a:endParaRPr lang="en-US" sz="3200" dirty="0"/>
          </a:p>
        </p:txBody>
      </p:sp>
      <p:sp>
        <p:nvSpPr>
          <p:cNvPr id="74" name="Content Placeholder 15"/>
          <p:cNvSpPr>
            <a:spLocks noGrp="1"/>
          </p:cNvSpPr>
          <p:nvPr>
            <p:ph sz="quarter" idx="12"/>
          </p:nvPr>
        </p:nvSpPr>
        <p:spPr>
          <a:xfrm>
            <a:off x="17275662" y="5486398"/>
            <a:ext cx="9206871" cy="13837921"/>
          </a:xfrm>
        </p:spPr>
        <p:txBody>
          <a:bodyPr lIns="228600" rIns="228600"/>
          <a:lstStyle/>
          <a:p>
            <a:pPr marL="0" indent="0"/>
            <a:r>
              <a:rPr lang="en-US" sz="4800" dirty="0">
                <a:solidFill>
                  <a:schemeClr val="accent2"/>
                </a:solidFill>
              </a:rPr>
              <a:t>Challenges</a:t>
            </a:r>
          </a:p>
          <a:p>
            <a:pPr marL="0" indent="0"/>
            <a:r>
              <a:rPr lang="en-US" sz="3600" b="1" dirty="0" smtClean="0"/>
              <a:t>The Barrier Problem</a:t>
            </a:r>
            <a:endParaRPr lang="en-US" sz="3600" b="1" dirty="0"/>
          </a:p>
          <a:p>
            <a:pPr marL="0" indent="0"/>
            <a:r>
              <a:rPr lang="en-US" sz="3600" dirty="0" smtClean="0"/>
              <a:t>Radio waves disobey semantic boundaries such as walls and floors, making location determinations difficult.</a:t>
            </a:r>
          </a:p>
          <a:p>
            <a:pPr marL="0" indent="0"/>
            <a:endParaRPr lang="en-US" sz="2000" dirty="0" smtClean="0"/>
          </a:p>
          <a:p>
            <a:pPr marL="0" indent="0"/>
            <a:r>
              <a:rPr lang="en-US" sz="3600" dirty="0" smtClean="0"/>
              <a:t>Distributions of probable RSSI values differ significantly between lab members and other building occupants. This allows for a probabilistic solution.</a:t>
            </a:r>
          </a:p>
          <a:p>
            <a:pPr marL="0" indent="0"/>
            <a:endParaRPr lang="en-US" sz="3600" dirty="0"/>
          </a:p>
          <a:p>
            <a:pPr marL="0" indent="0"/>
            <a:r>
              <a:rPr lang="en-US" sz="3600" b="1" dirty="0" smtClean="0"/>
              <a:t>Coverage and </a:t>
            </a:r>
            <a:r>
              <a:rPr lang="en-US" sz="3600" b="1" dirty="0" smtClean="0"/>
              <a:t>Deployability</a:t>
            </a:r>
            <a:r>
              <a:rPr lang="en-US" sz="3600" b="1" dirty="0" smtClean="0"/>
              <a:t> Difficulties</a:t>
            </a:r>
            <a:endParaRPr lang="en-US" sz="3600" dirty="0" smtClean="0"/>
          </a:p>
          <a:p>
            <a:pPr marL="0" indent="0"/>
            <a:r>
              <a:rPr lang="en-US" sz="3600" dirty="0" smtClean="0"/>
              <a:t>Not all lab members own Fitbits and even those who do occasionally forget them.</a:t>
            </a:r>
          </a:p>
          <a:p>
            <a:pPr marL="0" indent="0"/>
            <a:endParaRPr lang="en-US" sz="2000" dirty="0"/>
          </a:p>
          <a:p>
            <a:pPr marL="0" indent="0"/>
            <a:r>
              <a:rPr lang="en-US" sz="3600" dirty="0" smtClean="0"/>
              <a:t>One source of information is never enough to localize people. Whereabouts already incorporates data from door RFID entry. Future work will expand to include more sources of information such as:</a:t>
            </a:r>
          </a:p>
          <a:p>
            <a:pPr marL="1371600" indent="-457200">
              <a:buFont typeface="Arial" panose="020B0604020202020204" pitchFamily="34" charset="0"/>
              <a:buChar char="•"/>
            </a:pPr>
            <a:r>
              <a:rPr lang="en-US" sz="3600" dirty="0" smtClean="0"/>
              <a:t>Smartphone detection</a:t>
            </a:r>
          </a:p>
          <a:p>
            <a:pPr marL="1371600" indent="-457200">
              <a:buFont typeface="Arial" panose="020B0604020202020204" pitchFamily="34" charset="0"/>
              <a:buChar char="•"/>
            </a:pPr>
            <a:r>
              <a:rPr lang="en-US" sz="3600" dirty="0" smtClean="0"/>
              <a:t>Computer power usage</a:t>
            </a:r>
          </a:p>
          <a:p>
            <a:pPr marL="1371600" indent="-457200">
              <a:buFont typeface="Arial" panose="020B0604020202020204" pitchFamily="34" charset="0"/>
              <a:buChar char="•"/>
            </a:pPr>
            <a:r>
              <a:rPr lang="en-US" sz="3600" dirty="0" smtClean="0"/>
              <a:t>Voice detection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1458230"/>
      </p:ext>
    </p:extLst>
  </p:cSld>
  <p:clrMapOvr>
    <a:masterClrMapping/>
  </p:clrMapOvr>
</p:sld>
</file>

<file path=ppt/theme/theme1.xml><?xml version="1.0" encoding="utf-8"?>
<a:theme xmlns:a="http://schemas.openxmlformats.org/drawingml/2006/main" name="Student Research Day">
  <a:themeElements>
    <a:clrScheme name="Student Research Day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CC"/>
      </a:hlink>
      <a:folHlink>
        <a:srgbClr val="99CC00"/>
      </a:folHlink>
    </a:clrScheme>
    <a:fontScheme name="Student Research Da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37655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2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37655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2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udent Research Da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TerraSwarmPosterTemplate</Template>
  <TotalTime>3435</TotalTime>
  <Words>404</Words>
  <Application>Microsoft Office PowerPoint</Application>
  <PresentationFormat>Custom</PresentationFormat>
  <Paragraphs>58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Myriad Pro</vt:lpstr>
      <vt:lpstr>Student Research Day</vt:lpstr>
      <vt:lpstr>Whereabouts: Semantic Heuristic Localization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Whereabouts: Semantic Heuristic Localization</dc:title>
  <dc:creator>Ghena, Branden</dc:creator>
  <cp:lastModifiedBy>Ghena, Branden</cp:lastModifiedBy>
  <cp:revision>55</cp:revision>
  <cp:lastPrinted>2013-10-01T14:44:32Z</cp:lastPrinted>
  <dcterms:created xsi:type="dcterms:W3CDTF">2014-05-10T19:44:27Z</dcterms:created>
  <dcterms:modified xsi:type="dcterms:W3CDTF">2014-05-15T16:31:34Z</dcterms:modified>
</cp:coreProperties>
</file>